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Fira Sans Condensed ExtraBold"/>
      <p:bold r:id="rId24"/>
      <p:boldItalic r:id="rId25"/>
    </p:embeddedFont>
    <p:embeddedFont>
      <p:font typeface="Fira Sans Condensed"/>
      <p:regular r:id="rId26"/>
      <p:bold r:id="rId27"/>
      <p:italic r:id="rId28"/>
      <p:boldItalic r:id="rId29"/>
    </p:embeddedFont>
    <p:embeddedFont>
      <p:font typeface="Fira Sans Extra Condense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FiraSansCondensedExtraBold-bold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Condensed-regular.fntdata"/><Relationship Id="rId25" Type="http://schemas.openxmlformats.org/officeDocument/2006/relationships/font" Target="fonts/FiraSansCondensedExtraBold-boldItalic.fntdata"/><Relationship Id="rId28" Type="http://schemas.openxmlformats.org/officeDocument/2006/relationships/font" Target="fonts/FiraSansCondensed-italic.fntdata"/><Relationship Id="rId27" Type="http://schemas.openxmlformats.org/officeDocument/2006/relationships/font" Target="fonts/FiraSansCondense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Condense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-bold.fntdata"/><Relationship Id="rId30" Type="http://schemas.openxmlformats.org/officeDocument/2006/relationships/font" Target="fonts/FiraSansExtraCondensed-regular.fntdata"/><Relationship Id="rId11" Type="http://schemas.openxmlformats.org/officeDocument/2006/relationships/slide" Target="slides/slide7.xml"/><Relationship Id="rId33" Type="http://schemas.openxmlformats.org/officeDocument/2006/relationships/font" Target="fonts/FiraSansExtraCondensed-boldItalic.fnt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eartbeat.fritz.ai/some-essential-hacks-and-tricks-for-machine-learning-with-python-5478bc6593f2" TargetMode="External"/><Relationship Id="rId3" Type="http://schemas.openxmlformats.org/officeDocument/2006/relationships/hyperlink" Target="https://pytorch.org/docs/stable/index.html" TargetMode="External"/><Relationship Id="rId4" Type="http://schemas.openxmlformats.org/officeDocument/2006/relationships/hyperlink" Target="https://discuss.pytorch.org/" TargetMode="External"/><Relationship Id="rId9" Type="http://schemas.openxmlformats.org/officeDocument/2006/relationships/hyperlink" Target="https://pytorch.org/tutorials/beginner/blitz/data_parallel_tutorial.html" TargetMode="External"/><Relationship Id="rId5" Type="http://schemas.openxmlformats.org/officeDocument/2006/relationships/hyperlink" Target="https://docs.python.org/3/library/pdb.html" TargetMode="External"/><Relationship Id="rId6" Type="http://schemas.openxmlformats.org/officeDocument/2006/relationships/hyperlink" Target="https://pypi.org/project/ipdb/" TargetMode="External"/><Relationship Id="rId7" Type="http://schemas.openxmlformats.org/officeDocument/2006/relationships/hyperlink" Target="https://www.jetbrains.com/pycharm/" TargetMode="External"/><Relationship Id="rId8" Type="http://schemas.openxmlformats.org/officeDocument/2006/relationships/hyperlink" Target="https://www.jetbrains.com/help/pycharm/debugging-code.html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054f00ea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a054f00ea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ffebb296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ffebb296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df6f62a3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df6f62a3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ffebb296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ffebb296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ffebb296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ffebb296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df6f62a3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9df6f62a3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ffebb296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ffebb296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9ffebb296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9ffebb296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9df6f62a3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9df6f62a3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054f00ea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054f00ea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bd4e4ff9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bd4e4ff9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bd4e4ff9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bd4e4ff9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df6f62a3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9df6f62a3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df6f62a3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df6f62a3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df6f62a3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df6f62a3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df6f62a3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df6f62a3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 PyTorch is Pythonic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Python is one of the most popular language used by data scientists. When I use the term “Pythonic”, I mean that PyTorch is more attached to or leaning towards Python as its primary programming language. Perhaps not coincidentally, </a:t>
            </a:r>
            <a:r>
              <a:rPr lang="en" u="sng">
                <a:solidFill>
                  <a:schemeClr val="hlink"/>
                </a:solidFill>
                <a:hlinkClick r:id="rId2"/>
              </a:rPr>
              <a:t>Python</a:t>
            </a:r>
            <a:r>
              <a:rPr lang="en"/>
              <a:t> is also one of the most popular languages used for building machine learning models and for ML research.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PyTorch is built to be seamlessly integrated with Python and its popular libraries like NumPy. Check out the code snippet below to see how easy it is to manipulate a NumPy array using PyTorch: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 Easy to learn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PyTorch is comparatively easier to learn than other deep learning frameworks. This is because its syntax and application are similar to many conventional programming languages like Python.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PyTorch’s documentation</a:t>
            </a:r>
            <a:r>
              <a:rPr lang="en"/>
              <a:t> is also very organized and helpful for beginners. And a </a:t>
            </a:r>
            <a:r>
              <a:rPr lang="en" u="sng">
                <a:solidFill>
                  <a:schemeClr val="hlink"/>
                </a:solidFill>
                <a:hlinkClick r:id="rId4"/>
              </a:rPr>
              <a:t>focused community of developers</a:t>
            </a:r>
            <a:r>
              <a:rPr lang="en"/>
              <a:t> are also helping to continuously improve PyTorch.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 Higher developer productivity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PyTorch is very simple to use, which also means that the learning curve for developers is relatively short.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PyTorch has a simple Python interface and provides a simple yet powerful API. PyTorch can also be easily implemented on both Windows and Linux.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PyTorch is easier to learn as it is not a completely different syntax for someone coming from programming background. The code below demonstrates that general programming practices like implementing variables, random numbers, square, and multiplication syntax are all very intuitive.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 Easy debugging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PyTorch is deeply integrated with Python, many Python debugging tools can also be used in PyTorch code. Specifically, Python’s </a:t>
            </a:r>
            <a:r>
              <a:rPr lang="en" u="sng">
                <a:solidFill>
                  <a:schemeClr val="hlink"/>
                </a:solidFill>
                <a:hlinkClick r:id="rId5"/>
              </a:rPr>
              <a:t>pdb</a:t>
            </a:r>
            <a:r>
              <a:rPr lang="en"/>
              <a:t> and </a:t>
            </a:r>
            <a:r>
              <a:rPr lang="en" u="sng">
                <a:solidFill>
                  <a:schemeClr val="hlink"/>
                </a:solidFill>
                <a:hlinkClick r:id="rId6"/>
              </a:rPr>
              <a:t>ipdb</a:t>
            </a:r>
            <a:r>
              <a:rPr lang="en"/>
              <a:t> tools can be used for this kind of debugging in PyTorch.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Python’s IDE </a:t>
            </a:r>
            <a:r>
              <a:rPr lang="en" u="sng">
                <a:solidFill>
                  <a:schemeClr val="hlink"/>
                </a:solidFill>
                <a:hlinkClick r:id="rId7"/>
              </a:rPr>
              <a:t>PyCharm</a:t>
            </a:r>
            <a:r>
              <a:rPr lang="en"/>
              <a:t> also has a </a:t>
            </a:r>
            <a:r>
              <a:rPr lang="en" u="sng">
                <a:solidFill>
                  <a:schemeClr val="hlink"/>
                </a:solidFill>
                <a:hlinkClick r:id="rId8"/>
              </a:rPr>
              <a:t>debugger</a:t>
            </a:r>
            <a:r>
              <a:rPr lang="en"/>
              <a:t> can also be used to debug PyTorch code. All this is possible as a computational graph in PyTorch that’s defined at runtime.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you’re getting error in your code, you can start debugging by placing breakpoints using pdb.set_trace() at any appropriate line in your code. Then you can execute further computations and check the PyTorch Tensors or variables and nail down the root cause of the error.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Data Parallelism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PyTorch has a very useful feature known as </a:t>
            </a:r>
            <a:r>
              <a:rPr lang="en" u="sng">
                <a:solidFill>
                  <a:schemeClr val="hlink"/>
                </a:solidFill>
                <a:hlinkClick r:id="rId9"/>
              </a:rPr>
              <a:t>data parallelism</a:t>
            </a:r>
            <a:r>
              <a:rPr lang="en"/>
              <a:t>. Using this feature, PyTorch can distribute computational work among multiple CPU or GPU cores.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feature of PyTorch allows us to use torch.nn.DataParallel to wrap any module and helps us do parallel processing over batch dimension.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df6f62a3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9df6f62a3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df6f62a3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9df6f62a3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10" name="Google Shape;10;p2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" name="Google Shape;16;p2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 txBox="1"/>
          <p:nvPr>
            <p:ph type="ctrTitle"/>
          </p:nvPr>
        </p:nvSpPr>
        <p:spPr>
          <a:xfrm>
            <a:off x="988800" y="3230225"/>
            <a:ext cx="7166400" cy="8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2566950" y="4047725"/>
            <a:ext cx="4010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>
                <a:solidFill>
                  <a:srgbClr val="E17C7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grpSp>
        <p:nvGrpSpPr>
          <p:cNvPr id="75" name="Google Shape;75;p11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76" name="Google Shape;76;p11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" name="Google Shape;81;p11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82" name="Google Shape;82;p11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BODY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672350" y="1194800"/>
            <a:ext cx="7055700" cy="31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7975" lvl="0" marL="457200" rtl="0">
              <a:spcBef>
                <a:spcPts val="0"/>
              </a:spcBef>
              <a:spcAft>
                <a:spcPts val="0"/>
              </a:spcAft>
              <a:buSzPts val="1250"/>
              <a:buChar char="●"/>
              <a:defRPr sz="1250"/>
            </a:lvl1pPr>
            <a:lvl2pPr indent="-307975" lvl="1" marL="914400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2pPr>
            <a:lvl3pPr indent="-307975" lvl="2" marL="1371600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3pPr>
            <a:lvl4pPr indent="-307975" lvl="3" marL="1828800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4pPr>
            <a:lvl5pPr indent="-307975" lvl="4" marL="2286000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5pPr>
            <a:lvl6pPr indent="-307975" lvl="5" marL="2743200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6pPr>
            <a:lvl7pPr indent="-307975" lvl="6" marL="3200400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7pPr>
            <a:lvl8pPr indent="-307975" lvl="7" marL="3657600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8pPr>
            <a:lvl9pPr indent="-307975" lvl="8" marL="4114800" rtl="0">
              <a:spcBef>
                <a:spcPts val="1600"/>
              </a:spcBef>
              <a:spcAft>
                <a:spcPts val="1600"/>
              </a:spcAft>
              <a:buSzPts val="1250"/>
              <a:buChar char="■"/>
              <a:defRPr sz="1250"/>
            </a:lvl9pPr>
          </a:lstStyle>
          <a:p/>
        </p:txBody>
      </p:sp>
      <p:sp>
        <p:nvSpPr>
          <p:cNvPr id="90" name="Google Shape;90;p13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  <p:grpSp>
        <p:nvGrpSpPr>
          <p:cNvPr id="91" name="Google Shape;91;p13"/>
          <p:cNvGrpSpPr/>
          <p:nvPr/>
        </p:nvGrpSpPr>
        <p:grpSpPr>
          <a:xfrm rot="5400000">
            <a:off x="4081780" y="-708152"/>
            <a:ext cx="6070096" cy="6283055"/>
            <a:chOff x="1279825" y="238125"/>
            <a:chExt cx="5060100" cy="5237625"/>
          </a:xfrm>
        </p:grpSpPr>
        <p:sp>
          <p:nvSpPr>
            <p:cNvPr id="92" name="Google Shape;92;p13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2" type="title"/>
          </p:nvPr>
        </p:nvSpPr>
        <p:spPr>
          <a:xfrm>
            <a:off x="1205625" y="1856051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205625" y="2283250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3" type="title"/>
          </p:nvPr>
        </p:nvSpPr>
        <p:spPr>
          <a:xfrm>
            <a:off x="3601350" y="1856051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4" type="subTitle"/>
          </p:nvPr>
        </p:nvSpPr>
        <p:spPr>
          <a:xfrm>
            <a:off x="3601350" y="2283250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5" type="title"/>
          </p:nvPr>
        </p:nvSpPr>
        <p:spPr>
          <a:xfrm>
            <a:off x="5997075" y="1856051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6" type="subTitle"/>
          </p:nvPr>
        </p:nvSpPr>
        <p:spPr>
          <a:xfrm>
            <a:off x="5997075" y="2283250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7" type="title"/>
          </p:nvPr>
        </p:nvSpPr>
        <p:spPr>
          <a:xfrm>
            <a:off x="2403488" y="3630276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8" type="subTitle"/>
          </p:nvPr>
        </p:nvSpPr>
        <p:spPr>
          <a:xfrm>
            <a:off x="2403488" y="4057475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9" type="title"/>
          </p:nvPr>
        </p:nvSpPr>
        <p:spPr>
          <a:xfrm>
            <a:off x="4799213" y="3630276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/>
        </p:txBody>
      </p:sp>
      <p:grpSp>
        <p:nvGrpSpPr>
          <p:cNvPr id="108" name="Google Shape;108;p14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09" name="Google Shape;109;p14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14"/>
          <p:cNvSpPr txBox="1"/>
          <p:nvPr>
            <p:ph idx="13" type="subTitle"/>
          </p:nvPr>
        </p:nvSpPr>
        <p:spPr>
          <a:xfrm>
            <a:off x="4799213" y="4057475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4"/>
          <p:cNvSpPr txBox="1"/>
          <p:nvPr>
            <p:ph hasCustomPrompt="1" idx="14" type="title"/>
          </p:nvPr>
        </p:nvSpPr>
        <p:spPr>
          <a:xfrm>
            <a:off x="1275975" y="1239850"/>
            <a:ext cx="1800600" cy="6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6" name="Google Shape;116;p14"/>
          <p:cNvSpPr txBox="1"/>
          <p:nvPr>
            <p:ph hasCustomPrompt="1" idx="15" type="title"/>
          </p:nvPr>
        </p:nvSpPr>
        <p:spPr>
          <a:xfrm>
            <a:off x="3671700" y="1239850"/>
            <a:ext cx="1800600" cy="6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/>
          <p:nvPr>
            <p:ph hasCustomPrompt="1" idx="16" type="title"/>
          </p:nvPr>
        </p:nvSpPr>
        <p:spPr>
          <a:xfrm>
            <a:off x="6067425" y="1239850"/>
            <a:ext cx="1800600" cy="6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" name="Google Shape;118;p14"/>
          <p:cNvSpPr txBox="1"/>
          <p:nvPr>
            <p:ph hasCustomPrompt="1" idx="17" type="title"/>
          </p:nvPr>
        </p:nvSpPr>
        <p:spPr>
          <a:xfrm>
            <a:off x="2473850" y="3034500"/>
            <a:ext cx="1800600" cy="6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9" name="Google Shape;119;p14"/>
          <p:cNvSpPr txBox="1"/>
          <p:nvPr>
            <p:ph hasCustomPrompt="1" idx="18" type="title"/>
          </p:nvPr>
        </p:nvSpPr>
        <p:spPr>
          <a:xfrm>
            <a:off x="4869575" y="3034500"/>
            <a:ext cx="1800600" cy="6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ONE_COLUMN_TEXT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5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22" name="Google Shape;122;p15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5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2" type="title"/>
          </p:nvPr>
        </p:nvSpPr>
        <p:spPr>
          <a:xfrm>
            <a:off x="1205625" y="3050701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9" name="Google Shape;129;p15"/>
          <p:cNvSpPr txBox="1"/>
          <p:nvPr>
            <p:ph idx="1" type="subTitle"/>
          </p:nvPr>
        </p:nvSpPr>
        <p:spPr>
          <a:xfrm>
            <a:off x="1205625" y="3477900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3" type="title"/>
          </p:nvPr>
        </p:nvSpPr>
        <p:spPr>
          <a:xfrm>
            <a:off x="3601350" y="3050701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1" name="Google Shape;131;p15"/>
          <p:cNvSpPr txBox="1"/>
          <p:nvPr>
            <p:ph idx="4" type="subTitle"/>
          </p:nvPr>
        </p:nvSpPr>
        <p:spPr>
          <a:xfrm>
            <a:off x="3601350" y="3477900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5"/>
          <p:cNvSpPr txBox="1"/>
          <p:nvPr>
            <p:ph idx="5" type="title"/>
          </p:nvPr>
        </p:nvSpPr>
        <p:spPr>
          <a:xfrm>
            <a:off x="5997075" y="3050701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3" name="Google Shape;133;p15"/>
          <p:cNvSpPr txBox="1"/>
          <p:nvPr>
            <p:ph idx="6" type="subTitle"/>
          </p:nvPr>
        </p:nvSpPr>
        <p:spPr>
          <a:xfrm>
            <a:off x="5997075" y="3477900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ONE_COLUMN_TEXT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6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36" name="Google Shape;136;p16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16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768300" y="3035325"/>
            <a:ext cx="16665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3" name="Google Shape;143;p16"/>
          <p:cNvSpPr txBox="1"/>
          <p:nvPr>
            <p:ph idx="1" type="subTitle"/>
          </p:nvPr>
        </p:nvSpPr>
        <p:spPr>
          <a:xfrm>
            <a:off x="768300" y="3462524"/>
            <a:ext cx="166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6"/>
          <p:cNvSpPr txBox="1"/>
          <p:nvPr>
            <p:ph idx="3" type="title"/>
          </p:nvPr>
        </p:nvSpPr>
        <p:spPr>
          <a:xfrm>
            <a:off x="2748584" y="3035325"/>
            <a:ext cx="16665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5" name="Google Shape;145;p16"/>
          <p:cNvSpPr txBox="1"/>
          <p:nvPr>
            <p:ph idx="4" type="subTitle"/>
          </p:nvPr>
        </p:nvSpPr>
        <p:spPr>
          <a:xfrm>
            <a:off x="2748584" y="3462524"/>
            <a:ext cx="166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6"/>
          <p:cNvSpPr txBox="1"/>
          <p:nvPr>
            <p:ph idx="5" type="title"/>
          </p:nvPr>
        </p:nvSpPr>
        <p:spPr>
          <a:xfrm>
            <a:off x="4728868" y="3035325"/>
            <a:ext cx="16665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7" name="Google Shape;147;p16"/>
          <p:cNvSpPr txBox="1"/>
          <p:nvPr>
            <p:ph idx="6" type="subTitle"/>
          </p:nvPr>
        </p:nvSpPr>
        <p:spPr>
          <a:xfrm>
            <a:off x="4728868" y="3462524"/>
            <a:ext cx="166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6"/>
          <p:cNvSpPr txBox="1"/>
          <p:nvPr>
            <p:ph idx="7" type="title"/>
          </p:nvPr>
        </p:nvSpPr>
        <p:spPr>
          <a:xfrm>
            <a:off x="6709175" y="3035325"/>
            <a:ext cx="16665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9" name="Google Shape;149;p16"/>
          <p:cNvSpPr txBox="1"/>
          <p:nvPr>
            <p:ph idx="8" type="subTitle"/>
          </p:nvPr>
        </p:nvSpPr>
        <p:spPr>
          <a:xfrm>
            <a:off x="6709175" y="3462524"/>
            <a:ext cx="166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TITLE_ONLY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7"/>
          <p:cNvGrpSpPr/>
          <p:nvPr/>
        </p:nvGrpSpPr>
        <p:grpSpPr>
          <a:xfrm>
            <a:off x="-1006952" y="-1048004"/>
            <a:ext cx="6250236" cy="6469514"/>
            <a:chOff x="1279825" y="238125"/>
            <a:chExt cx="5060100" cy="5237625"/>
          </a:xfrm>
        </p:grpSpPr>
        <p:sp>
          <p:nvSpPr>
            <p:cNvPr id="152" name="Google Shape;152;p17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17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158" name="Google Shape;158;p17"/>
          <p:cNvSpPr txBox="1"/>
          <p:nvPr>
            <p:ph idx="2" type="title"/>
          </p:nvPr>
        </p:nvSpPr>
        <p:spPr>
          <a:xfrm>
            <a:off x="1620663" y="3659075"/>
            <a:ext cx="23901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9" name="Google Shape;159;p17"/>
          <p:cNvSpPr txBox="1"/>
          <p:nvPr>
            <p:ph idx="1" type="subTitle"/>
          </p:nvPr>
        </p:nvSpPr>
        <p:spPr>
          <a:xfrm>
            <a:off x="1620663" y="4162474"/>
            <a:ext cx="239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7"/>
          <p:cNvSpPr txBox="1"/>
          <p:nvPr>
            <p:ph idx="3" type="title"/>
          </p:nvPr>
        </p:nvSpPr>
        <p:spPr>
          <a:xfrm>
            <a:off x="5133228" y="3659075"/>
            <a:ext cx="23901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1" name="Google Shape;161;p17"/>
          <p:cNvSpPr txBox="1"/>
          <p:nvPr>
            <p:ph idx="4" type="subTitle"/>
          </p:nvPr>
        </p:nvSpPr>
        <p:spPr>
          <a:xfrm>
            <a:off x="5133228" y="4162474"/>
            <a:ext cx="239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ONE_COLUMN_TEXT_1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8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4" name="Google Shape;164;p18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8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ONE_COLUMN_TEXT_1_3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9"/>
          <p:cNvGrpSpPr/>
          <p:nvPr/>
        </p:nvGrpSpPr>
        <p:grpSpPr>
          <a:xfrm rot="-5400000">
            <a:off x="-1111927" y="326821"/>
            <a:ext cx="6250236" cy="6469514"/>
            <a:chOff x="1279825" y="238125"/>
            <a:chExt cx="5060100" cy="5237625"/>
          </a:xfrm>
        </p:grpSpPr>
        <p:sp>
          <p:nvSpPr>
            <p:cNvPr id="172" name="Google Shape;172;p19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9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178" name="Google Shape;178;p19"/>
          <p:cNvSpPr txBox="1"/>
          <p:nvPr>
            <p:ph idx="2" type="title"/>
          </p:nvPr>
        </p:nvSpPr>
        <p:spPr>
          <a:xfrm>
            <a:off x="1205625" y="1763526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9" name="Google Shape;179;p19"/>
          <p:cNvSpPr txBox="1"/>
          <p:nvPr>
            <p:ph idx="1" type="subTitle"/>
          </p:nvPr>
        </p:nvSpPr>
        <p:spPr>
          <a:xfrm>
            <a:off x="1205625" y="2190725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9"/>
          <p:cNvSpPr txBox="1"/>
          <p:nvPr>
            <p:ph idx="3" type="title"/>
          </p:nvPr>
        </p:nvSpPr>
        <p:spPr>
          <a:xfrm>
            <a:off x="3601350" y="1763526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1" name="Google Shape;181;p19"/>
          <p:cNvSpPr txBox="1"/>
          <p:nvPr>
            <p:ph idx="4" type="subTitle"/>
          </p:nvPr>
        </p:nvSpPr>
        <p:spPr>
          <a:xfrm>
            <a:off x="3601350" y="2190725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9"/>
          <p:cNvSpPr txBox="1"/>
          <p:nvPr>
            <p:ph idx="5" type="title"/>
          </p:nvPr>
        </p:nvSpPr>
        <p:spPr>
          <a:xfrm>
            <a:off x="5997075" y="1763526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3" name="Google Shape;183;p19"/>
          <p:cNvSpPr txBox="1"/>
          <p:nvPr>
            <p:ph idx="6" type="subTitle"/>
          </p:nvPr>
        </p:nvSpPr>
        <p:spPr>
          <a:xfrm>
            <a:off x="5997075" y="2190725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9"/>
          <p:cNvSpPr txBox="1"/>
          <p:nvPr>
            <p:ph idx="7" type="title"/>
          </p:nvPr>
        </p:nvSpPr>
        <p:spPr>
          <a:xfrm>
            <a:off x="1205625" y="3548026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5" name="Google Shape;185;p19"/>
          <p:cNvSpPr txBox="1"/>
          <p:nvPr>
            <p:ph idx="8" type="subTitle"/>
          </p:nvPr>
        </p:nvSpPr>
        <p:spPr>
          <a:xfrm>
            <a:off x="1205625" y="3975225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9"/>
          <p:cNvSpPr txBox="1"/>
          <p:nvPr>
            <p:ph idx="9" type="title"/>
          </p:nvPr>
        </p:nvSpPr>
        <p:spPr>
          <a:xfrm>
            <a:off x="3601350" y="3548026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7" name="Google Shape;187;p19"/>
          <p:cNvSpPr txBox="1"/>
          <p:nvPr>
            <p:ph idx="13" type="subTitle"/>
          </p:nvPr>
        </p:nvSpPr>
        <p:spPr>
          <a:xfrm>
            <a:off x="3601350" y="3975225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9"/>
          <p:cNvSpPr txBox="1"/>
          <p:nvPr>
            <p:ph idx="14" type="title"/>
          </p:nvPr>
        </p:nvSpPr>
        <p:spPr>
          <a:xfrm>
            <a:off x="5997075" y="3548026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9" name="Google Shape;189;p19"/>
          <p:cNvSpPr txBox="1"/>
          <p:nvPr>
            <p:ph idx="15" type="subTitle"/>
          </p:nvPr>
        </p:nvSpPr>
        <p:spPr>
          <a:xfrm>
            <a:off x="5997075" y="3975225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TITLE_ONLY_1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0"/>
          <p:cNvGrpSpPr/>
          <p:nvPr/>
        </p:nvGrpSpPr>
        <p:grpSpPr>
          <a:xfrm>
            <a:off x="-1006952" y="-1048004"/>
            <a:ext cx="6250236" cy="6469514"/>
            <a:chOff x="1279825" y="238125"/>
            <a:chExt cx="5060100" cy="5237625"/>
          </a:xfrm>
        </p:grpSpPr>
        <p:sp>
          <p:nvSpPr>
            <p:cNvPr id="192" name="Google Shape;192;p20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20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198" name="Google Shape;198;p20"/>
          <p:cNvSpPr txBox="1"/>
          <p:nvPr>
            <p:ph idx="2" type="title"/>
          </p:nvPr>
        </p:nvSpPr>
        <p:spPr>
          <a:xfrm>
            <a:off x="1620663" y="2434650"/>
            <a:ext cx="23901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9" name="Google Shape;199;p20"/>
          <p:cNvSpPr txBox="1"/>
          <p:nvPr>
            <p:ph idx="1" type="subTitle"/>
          </p:nvPr>
        </p:nvSpPr>
        <p:spPr>
          <a:xfrm>
            <a:off x="1620663" y="2938049"/>
            <a:ext cx="239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0"/>
          <p:cNvSpPr txBox="1"/>
          <p:nvPr>
            <p:ph idx="3" type="title"/>
          </p:nvPr>
        </p:nvSpPr>
        <p:spPr>
          <a:xfrm>
            <a:off x="5133228" y="2434650"/>
            <a:ext cx="23901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1" name="Google Shape;201;p20"/>
          <p:cNvSpPr txBox="1"/>
          <p:nvPr>
            <p:ph idx="4" type="subTitle"/>
          </p:nvPr>
        </p:nvSpPr>
        <p:spPr>
          <a:xfrm>
            <a:off x="5133228" y="2938049"/>
            <a:ext cx="239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25" name="Google Shape;25;p3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" name="Google Shape;30;p3"/>
          <p:cNvSpPr txBox="1"/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3"/>
          <p:cNvSpPr txBox="1"/>
          <p:nvPr>
            <p:ph hasCustomPrompt="1" idx="2" type="title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ONE_COLUMN_TEXT_1_4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1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204" name="Google Shape;204;p21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21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210" name="Google Shape;210;p21"/>
          <p:cNvSpPr txBox="1"/>
          <p:nvPr>
            <p:ph idx="2" type="title"/>
          </p:nvPr>
        </p:nvSpPr>
        <p:spPr>
          <a:xfrm>
            <a:off x="1298588" y="1836051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1" name="Google Shape;211;p21"/>
          <p:cNvSpPr txBox="1"/>
          <p:nvPr>
            <p:ph idx="1" type="subTitle"/>
          </p:nvPr>
        </p:nvSpPr>
        <p:spPr>
          <a:xfrm>
            <a:off x="1298588" y="2263250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1"/>
          <p:cNvSpPr txBox="1"/>
          <p:nvPr>
            <p:ph idx="3" type="title"/>
          </p:nvPr>
        </p:nvSpPr>
        <p:spPr>
          <a:xfrm>
            <a:off x="5904113" y="1836051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3" name="Google Shape;213;p21"/>
          <p:cNvSpPr txBox="1"/>
          <p:nvPr>
            <p:ph idx="4" type="subTitle"/>
          </p:nvPr>
        </p:nvSpPr>
        <p:spPr>
          <a:xfrm>
            <a:off x="5904113" y="2263250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1"/>
          <p:cNvSpPr txBox="1"/>
          <p:nvPr>
            <p:ph idx="5" type="title"/>
          </p:nvPr>
        </p:nvSpPr>
        <p:spPr>
          <a:xfrm>
            <a:off x="1298588" y="3400501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5" name="Google Shape;215;p21"/>
          <p:cNvSpPr txBox="1"/>
          <p:nvPr>
            <p:ph idx="6" type="subTitle"/>
          </p:nvPr>
        </p:nvSpPr>
        <p:spPr>
          <a:xfrm>
            <a:off x="1298588" y="3827700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1"/>
          <p:cNvSpPr txBox="1"/>
          <p:nvPr>
            <p:ph idx="7" type="title"/>
          </p:nvPr>
        </p:nvSpPr>
        <p:spPr>
          <a:xfrm>
            <a:off x="5904113" y="3400501"/>
            <a:ext cx="1941300" cy="5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7" name="Google Shape;217;p21"/>
          <p:cNvSpPr txBox="1"/>
          <p:nvPr>
            <p:ph idx="8" type="subTitle"/>
          </p:nvPr>
        </p:nvSpPr>
        <p:spPr>
          <a:xfrm>
            <a:off x="5904113" y="3827700"/>
            <a:ext cx="194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ONE_COLUMN_TEXT_2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2"/>
          <p:cNvGrpSpPr/>
          <p:nvPr/>
        </p:nvGrpSpPr>
        <p:grpSpPr>
          <a:xfrm rot="5592968">
            <a:off x="3785047" y="-1820819"/>
            <a:ext cx="6070042" cy="6282999"/>
            <a:chOff x="1279825" y="238125"/>
            <a:chExt cx="5060100" cy="5237625"/>
          </a:xfrm>
        </p:grpSpPr>
        <p:sp>
          <p:nvSpPr>
            <p:cNvPr id="220" name="Google Shape;220;p22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22"/>
          <p:cNvSpPr txBox="1"/>
          <p:nvPr>
            <p:ph idx="1" type="body"/>
          </p:nvPr>
        </p:nvSpPr>
        <p:spPr>
          <a:xfrm>
            <a:off x="672350" y="1554675"/>
            <a:ext cx="5431200" cy="28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26" name="Google Shape;226;p22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&amp; credits">
  <p:cSld name="SECTION_TITLE_AND_DESCRIPTION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3"/>
          <p:cNvGrpSpPr/>
          <p:nvPr/>
        </p:nvGrpSpPr>
        <p:grpSpPr>
          <a:xfrm rot="5400000">
            <a:off x="4081780" y="-708152"/>
            <a:ext cx="6070096" cy="6283055"/>
            <a:chOff x="1279825" y="238125"/>
            <a:chExt cx="5060100" cy="5237625"/>
          </a:xfrm>
        </p:grpSpPr>
        <p:sp>
          <p:nvSpPr>
            <p:cNvPr id="229" name="Google Shape;229;p23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23"/>
          <p:cNvSpPr txBox="1"/>
          <p:nvPr>
            <p:ph idx="1" type="subTitle"/>
          </p:nvPr>
        </p:nvSpPr>
        <p:spPr>
          <a:xfrm>
            <a:off x="672350" y="1401150"/>
            <a:ext cx="3556800" cy="16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5" name="Google Shape;235;p23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800"/>
              <a:buNone/>
              <a:defRPr sz="4800"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236" name="Google Shape;236;p23"/>
          <p:cNvSpPr txBox="1"/>
          <p:nvPr/>
        </p:nvSpPr>
        <p:spPr>
          <a:xfrm>
            <a:off x="672350" y="3500400"/>
            <a:ext cx="31764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CREDITS: This presentation template was created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including icons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and infographics &amp; images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 </a:t>
            </a: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2">
  <p:cSld name="TITLE_AND_TWO_COLUMNS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239" name="Google Shape;239;p24"/>
          <p:cNvSpPr txBox="1"/>
          <p:nvPr>
            <p:ph idx="1" type="body"/>
          </p:nvPr>
        </p:nvSpPr>
        <p:spPr>
          <a:xfrm>
            <a:off x="761513" y="1538450"/>
            <a:ext cx="3509700" cy="29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" name="Google Shape;240;p24"/>
          <p:cNvSpPr txBox="1"/>
          <p:nvPr>
            <p:ph idx="2" type="body"/>
          </p:nvPr>
        </p:nvSpPr>
        <p:spPr>
          <a:xfrm>
            <a:off x="4872787" y="1538450"/>
            <a:ext cx="3509700" cy="29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" type="body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1019213" y="1994800"/>
            <a:ext cx="2994300" cy="25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5130488" y="1994800"/>
            <a:ext cx="2994300" cy="25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7"/>
          <p:cNvGrpSpPr/>
          <p:nvPr/>
        </p:nvGrpSpPr>
        <p:grpSpPr>
          <a:xfrm>
            <a:off x="-204014" y="-846158"/>
            <a:ext cx="6070096" cy="6283055"/>
            <a:chOff x="1279825" y="238125"/>
            <a:chExt cx="5060100" cy="5237625"/>
          </a:xfrm>
        </p:grpSpPr>
        <p:sp>
          <p:nvSpPr>
            <p:cNvPr id="44" name="Google Shape;44;p7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5106225" y="526350"/>
            <a:ext cx="3186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9"/>
          <p:cNvGrpSpPr/>
          <p:nvPr/>
        </p:nvGrpSpPr>
        <p:grpSpPr>
          <a:xfrm rot="-5400000">
            <a:off x="-1541570" y="146598"/>
            <a:ext cx="6070096" cy="6283055"/>
            <a:chOff x="1279825" y="238125"/>
            <a:chExt cx="5060100" cy="5237625"/>
          </a:xfrm>
        </p:grpSpPr>
        <p:sp>
          <p:nvSpPr>
            <p:cNvPr id="55" name="Google Shape;55;p9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9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9"/>
          <p:cNvSpPr/>
          <p:nvPr/>
        </p:nvSpPr>
        <p:spPr>
          <a:xfrm>
            <a:off x="4572000" y="1432775"/>
            <a:ext cx="4572000" cy="371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idx="1" type="subTitle"/>
          </p:nvPr>
        </p:nvSpPr>
        <p:spPr>
          <a:xfrm>
            <a:off x="672350" y="1269850"/>
            <a:ext cx="2941800" cy="1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5114850" y="1947725"/>
            <a:ext cx="3333900" cy="26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0"/>
          <p:cNvGrpSpPr/>
          <p:nvPr/>
        </p:nvGrpSpPr>
        <p:grpSpPr>
          <a:xfrm>
            <a:off x="-1996652" y="-663004"/>
            <a:ext cx="6250236" cy="6469514"/>
            <a:chOff x="1279825" y="238125"/>
            <a:chExt cx="5060100" cy="5237625"/>
          </a:xfrm>
        </p:grpSpPr>
        <p:sp>
          <p:nvSpPr>
            <p:cNvPr id="66" name="Google Shape;66;p10"/>
            <p:cNvSpPr/>
            <p:nvPr/>
          </p:nvSpPr>
          <p:spPr>
            <a:xfrm>
              <a:off x="1279825" y="238125"/>
              <a:ext cx="5060100" cy="5237625"/>
            </a:xfrm>
            <a:custGeom>
              <a:rect b="b" l="l" r="r" t="t"/>
              <a:pathLst>
                <a:path extrusionOk="0" h="209505" w="202404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2953700" y="1787050"/>
              <a:ext cx="2198900" cy="1029975"/>
            </a:xfrm>
            <a:custGeom>
              <a:rect b="b" l="l" r="r" t="t"/>
              <a:pathLst>
                <a:path extrusionOk="0" h="41199" w="87956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0"/>
            <p:cNvSpPr/>
            <p:nvPr/>
          </p:nvSpPr>
          <p:spPr>
            <a:xfrm>
              <a:off x="1821850" y="1988275"/>
              <a:ext cx="2106500" cy="1555100"/>
            </a:xfrm>
            <a:custGeom>
              <a:rect b="b" l="l" r="r" t="t"/>
              <a:pathLst>
                <a:path extrusionOk="0" h="62204" w="8426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2486375" y="903300"/>
              <a:ext cx="1387750" cy="766525"/>
            </a:xfrm>
            <a:custGeom>
              <a:rect b="b" l="l" r="r" t="t"/>
              <a:pathLst>
                <a:path extrusionOk="0" h="30661" w="5551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0"/>
            <p:cNvSpPr/>
            <p:nvPr/>
          </p:nvSpPr>
          <p:spPr>
            <a:xfrm>
              <a:off x="2564975" y="814800"/>
              <a:ext cx="2848350" cy="1239400"/>
            </a:xfrm>
            <a:custGeom>
              <a:rect b="b" l="l" r="r" t="t"/>
              <a:pathLst>
                <a:path extrusionOk="0" h="49576" w="113934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0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Relationship Id="rId4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Relationship Id="rId4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/>
          <p:nvPr>
            <p:ph type="ctrTitle"/>
          </p:nvPr>
        </p:nvSpPr>
        <p:spPr>
          <a:xfrm>
            <a:off x="31800" y="3040050"/>
            <a:ext cx="9080400" cy="14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Facial Expression Recognition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Using Convolutional Neural Networks</a:t>
            </a:r>
            <a:endParaRPr sz="3400"/>
          </a:p>
        </p:txBody>
      </p:sp>
      <p:sp>
        <p:nvSpPr>
          <p:cNvPr id="246" name="Google Shape;246;p25"/>
          <p:cNvSpPr txBox="1"/>
          <p:nvPr>
            <p:ph idx="1" type="subTitle"/>
          </p:nvPr>
        </p:nvSpPr>
        <p:spPr>
          <a:xfrm>
            <a:off x="2454300" y="4465650"/>
            <a:ext cx="42354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2E1B0"/>
                </a:solidFill>
              </a:rPr>
              <a:t>Presented By Joey Navarro, Data Scientist</a:t>
            </a:r>
            <a:endParaRPr b="1">
              <a:solidFill>
                <a:srgbClr val="82E1B0"/>
              </a:solidFill>
            </a:endParaRPr>
          </a:p>
        </p:txBody>
      </p:sp>
      <p:pic>
        <p:nvPicPr>
          <p:cNvPr id="247" name="Google Shape;2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54150"/>
            <a:ext cx="9144000" cy="42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 txBox="1"/>
          <p:nvPr/>
        </p:nvSpPr>
        <p:spPr>
          <a:xfrm>
            <a:off x="7080250" y="4786325"/>
            <a:ext cx="2063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</a:t>
            </a:r>
            <a:r>
              <a:rPr lang="en" sz="7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mage References:</a:t>
            </a:r>
            <a:endParaRPr sz="7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https://www.kairos.com/blog/face-detection-explained</a:t>
            </a:r>
            <a:endParaRPr sz="7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/>
          <p:nvPr>
            <p:ph idx="1" type="body"/>
          </p:nvPr>
        </p:nvSpPr>
        <p:spPr>
          <a:xfrm>
            <a:off x="400675" y="1381950"/>
            <a:ext cx="4244100" cy="30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This architecture's name comes from it's founding group at Oxford, namely Visual Geometry Group (VGG). 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19 after the name stands for the number of layers in the network. 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This network can be used for transfer learning, therefore it may also be used for facial recognition tasks. 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It is built by stacking convolutions together but the model’s depth is limited because of an issue called diminishing gradient. This issue makes deep </a:t>
            </a:r>
            <a:r>
              <a:rPr lang="en" sz="1200"/>
              <a:t>convolutional</a:t>
            </a:r>
            <a:r>
              <a:rPr lang="en" sz="1200"/>
              <a:t> networks difficult to train.</a:t>
            </a:r>
            <a:endParaRPr sz="1200"/>
          </a:p>
        </p:txBody>
      </p:sp>
      <p:sp>
        <p:nvSpPr>
          <p:cNvPr id="325" name="Google Shape;325;p34"/>
          <p:cNvSpPr txBox="1"/>
          <p:nvPr>
            <p:ph type="title"/>
          </p:nvPr>
        </p:nvSpPr>
        <p:spPr>
          <a:xfrm>
            <a:off x="680525" y="340325"/>
            <a:ext cx="75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2E1B0"/>
                </a:solidFill>
              </a:rPr>
              <a:t>Model Architecture - VGG19 </a:t>
            </a:r>
            <a:endParaRPr>
              <a:solidFill>
                <a:srgbClr val="82E1B0"/>
              </a:solidFill>
            </a:endParaRPr>
          </a:p>
        </p:txBody>
      </p:sp>
      <p:pic>
        <p:nvPicPr>
          <p:cNvPr id="326" name="Google Shape;3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475" y="2467125"/>
            <a:ext cx="3671625" cy="21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050" y="1009150"/>
            <a:ext cx="3810047" cy="12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4"/>
          <p:cNvSpPr txBox="1"/>
          <p:nvPr/>
        </p:nvSpPr>
        <p:spPr>
          <a:xfrm>
            <a:off x="5073275" y="4572175"/>
            <a:ext cx="35388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VGG19 Architecture</a:t>
            </a:r>
            <a:endParaRPr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9" name="Google Shape;329;p34"/>
          <p:cNvSpPr/>
          <p:nvPr/>
        </p:nvSpPr>
        <p:spPr>
          <a:xfrm>
            <a:off x="5944875" y="1447375"/>
            <a:ext cx="825900" cy="35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5"/>
          <p:cNvSpPr txBox="1"/>
          <p:nvPr>
            <p:ph idx="1" type="body"/>
          </p:nvPr>
        </p:nvSpPr>
        <p:spPr>
          <a:xfrm>
            <a:off x="359800" y="1308350"/>
            <a:ext cx="4284900" cy="30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This architecture's name comes from the functions used by the network, namely residual learning functions or Residual learning Network (ResNet).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 The 18 after the name stands for the number of layers in the network. Resnet model was proposed to solve the issue of diminishing gradient. 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idea is to skip the connection and pass the residual to the next layer so that the model can continue to train. 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With </a:t>
            </a:r>
            <a:r>
              <a:rPr lang="en" sz="1200"/>
              <a:t>Resnet models, CNN models can go deeper and deeper.</a:t>
            </a:r>
            <a:endParaRPr sz="1200"/>
          </a:p>
        </p:txBody>
      </p:sp>
      <p:sp>
        <p:nvSpPr>
          <p:cNvPr id="335" name="Google Shape;335;p35"/>
          <p:cNvSpPr txBox="1"/>
          <p:nvPr>
            <p:ph type="title"/>
          </p:nvPr>
        </p:nvSpPr>
        <p:spPr>
          <a:xfrm>
            <a:off x="688700" y="313775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2E1B0"/>
                </a:solidFill>
              </a:rPr>
              <a:t>Model Architecture - ResNet18</a:t>
            </a:r>
            <a:endParaRPr>
              <a:solidFill>
                <a:srgbClr val="82E1B0"/>
              </a:solidFill>
            </a:endParaRPr>
          </a:p>
        </p:txBody>
      </p:sp>
      <p:pic>
        <p:nvPicPr>
          <p:cNvPr id="336" name="Google Shape;3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050" y="2614707"/>
            <a:ext cx="3810051" cy="1497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050" y="1170675"/>
            <a:ext cx="3810047" cy="12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5"/>
          <p:cNvSpPr txBox="1"/>
          <p:nvPr/>
        </p:nvSpPr>
        <p:spPr>
          <a:xfrm>
            <a:off x="5001675" y="4228725"/>
            <a:ext cx="35388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ResNet18 Architecture</a:t>
            </a:r>
            <a:endParaRPr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9" name="Google Shape;339;p35"/>
          <p:cNvSpPr/>
          <p:nvPr/>
        </p:nvSpPr>
        <p:spPr>
          <a:xfrm>
            <a:off x="5969400" y="1602750"/>
            <a:ext cx="825900" cy="35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/>
          <p:nvPr>
            <p:ph type="title"/>
          </p:nvPr>
        </p:nvSpPr>
        <p:spPr>
          <a:xfrm>
            <a:off x="672350" y="313800"/>
            <a:ext cx="656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2E1B0"/>
                </a:solidFill>
              </a:rPr>
              <a:t>Running the Models - Confusion Matrices</a:t>
            </a:r>
            <a:endParaRPr>
              <a:solidFill>
                <a:srgbClr val="82E1B0"/>
              </a:solidFill>
            </a:endParaRPr>
          </a:p>
        </p:txBody>
      </p:sp>
      <p:pic>
        <p:nvPicPr>
          <p:cNvPr id="345" name="Google Shape;345;p36"/>
          <p:cNvPicPr preferRelativeResize="0"/>
          <p:nvPr/>
        </p:nvPicPr>
        <p:blipFill rotWithShape="1">
          <a:blip r:embed="rId3">
            <a:alphaModFix/>
          </a:blip>
          <a:srcRect b="0" l="7999" r="5889" t="0"/>
          <a:stretch/>
        </p:blipFill>
        <p:spPr>
          <a:xfrm>
            <a:off x="499100" y="1009150"/>
            <a:ext cx="3963299" cy="36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6"/>
          <p:cNvPicPr preferRelativeResize="0"/>
          <p:nvPr/>
        </p:nvPicPr>
        <p:blipFill rotWithShape="1">
          <a:blip r:embed="rId4">
            <a:alphaModFix/>
          </a:blip>
          <a:srcRect b="0" l="7196" r="5680" t="0"/>
          <a:stretch/>
        </p:blipFill>
        <p:spPr>
          <a:xfrm>
            <a:off x="4670525" y="1009150"/>
            <a:ext cx="3890624" cy="35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"/>
          <p:cNvSpPr txBox="1"/>
          <p:nvPr>
            <p:ph type="title"/>
          </p:nvPr>
        </p:nvSpPr>
        <p:spPr>
          <a:xfrm>
            <a:off x="639650" y="297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2E1B0"/>
                </a:solidFill>
              </a:rPr>
              <a:t>Running the Models - Loss</a:t>
            </a:r>
            <a:endParaRPr>
              <a:solidFill>
                <a:srgbClr val="82E1B0"/>
              </a:solidFill>
            </a:endParaRPr>
          </a:p>
        </p:txBody>
      </p:sp>
      <p:pic>
        <p:nvPicPr>
          <p:cNvPr id="352" name="Google Shape;352;p37"/>
          <p:cNvPicPr preferRelativeResize="0"/>
          <p:nvPr/>
        </p:nvPicPr>
        <p:blipFill rotWithShape="1">
          <a:blip r:embed="rId3">
            <a:alphaModFix/>
          </a:blip>
          <a:srcRect b="0" l="8741" r="8634" t="0"/>
          <a:stretch/>
        </p:blipFill>
        <p:spPr>
          <a:xfrm>
            <a:off x="523775" y="1198850"/>
            <a:ext cx="8096448" cy="34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"/>
          <p:cNvSpPr txBox="1"/>
          <p:nvPr>
            <p:ph type="title"/>
          </p:nvPr>
        </p:nvSpPr>
        <p:spPr>
          <a:xfrm>
            <a:off x="647850" y="30560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2E1B0"/>
                </a:solidFill>
              </a:rPr>
              <a:t>Running the Models - Accuracy</a:t>
            </a:r>
            <a:endParaRPr>
              <a:solidFill>
                <a:srgbClr val="82E1B0"/>
              </a:solidFill>
            </a:endParaRPr>
          </a:p>
        </p:txBody>
      </p:sp>
      <p:pic>
        <p:nvPicPr>
          <p:cNvPr id="358" name="Google Shape;358;p38"/>
          <p:cNvPicPr preferRelativeResize="0"/>
          <p:nvPr/>
        </p:nvPicPr>
        <p:blipFill rotWithShape="1">
          <a:blip r:embed="rId3">
            <a:alphaModFix/>
          </a:blip>
          <a:srcRect b="0" l="8454" r="8329" t="0"/>
          <a:stretch/>
        </p:blipFill>
        <p:spPr>
          <a:xfrm>
            <a:off x="533450" y="1269350"/>
            <a:ext cx="8077099" cy="34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2E1B0"/>
                </a:solidFill>
              </a:rPr>
              <a:t>Prediction - Example</a:t>
            </a:r>
            <a:endParaRPr>
              <a:solidFill>
                <a:srgbClr val="82E1B0"/>
              </a:solidFill>
            </a:endParaRPr>
          </a:p>
        </p:txBody>
      </p:sp>
      <p:pic>
        <p:nvPicPr>
          <p:cNvPr id="364" name="Google Shape;364;p39"/>
          <p:cNvPicPr preferRelativeResize="0"/>
          <p:nvPr/>
        </p:nvPicPr>
        <p:blipFill rotWithShape="1">
          <a:blip r:embed="rId3">
            <a:alphaModFix/>
          </a:blip>
          <a:srcRect b="3687" l="2569" r="3657" t="2959"/>
          <a:stretch/>
        </p:blipFill>
        <p:spPr>
          <a:xfrm>
            <a:off x="368500" y="1427000"/>
            <a:ext cx="3924074" cy="29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9"/>
          <p:cNvPicPr preferRelativeResize="0"/>
          <p:nvPr/>
        </p:nvPicPr>
        <p:blipFill rotWithShape="1">
          <a:blip r:embed="rId4">
            <a:alphaModFix/>
          </a:blip>
          <a:srcRect b="4169" l="2601" r="3836" t="3579"/>
          <a:stretch/>
        </p:blipFill>
        <p:spPr>
          <a:xfrm>
            <a:off x="4602500" y="1427000"/>
            <a:ext cx="3924074" cy="295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2E1B0"/>
                </a:solidFill>
              </a:rPr>
              <a:t>Prediction - Example</a:t>
            </a:r>
            <a:endParaRPr>
              <a:solidFill>
                <a:srgbClr val="82E1B0"/>
              </a:solidFill>
            </a:endParaRPr>
          </a:p>
        </p:txBody>
      </p:sp>
      <p:pic>
        <p:nvPicPr>
          <p:cNvPr id="371" name="Google Shape;371;p40"/>
          <p:cNvPicPr preferRelativeResize="0"/>
          <p:nvPr/>
        </p:nvPicPr>
        <p:blipFill rotWithShape="1">
          <a:blip r:embed="rId3">
            <a:alphaModFix/>
          </a:blip>
          <a:srcRect b="3803" l="2752" r="4560" t="3655"/>
          <a:stretch/>
        </p:blipFill>
        <p:spPr>
          <a:xfrm>
            <a:off x="360700" y="1427000"/>
            <a:ext cx="4241184" cy="32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0"/>
          <p:cNvPicPr preferRelativeResize="0"/>
          <p:nvPr/>
        </p:nvPicPr>
        <p:blipFill rotWithShape="1">
          <a:blip r:embed="rId4">
            <a:alphaModFix/>
          </a:blip>
          <a:srcRect b="3611" l="2955" r="4980" t="3304"/>
          <a:stretch/>
        </p:blipFill>
        <p:spPr>
          <a:xfrm>
            <a:off x="4696575" y="1521525"/>
            <a:ext cx="3990925" cy="308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1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2E1B0"/>
                </a:solidFill>
              </a:rPr>
              <a:t>Prediction - Example</a:t>
            </a:r>
            <a:endParaRPr>
              <a:solidFill>
                <a:srgbClr val="82E1B0"/>
              </a:solidFill>
            </a:endParaRPr>
          </a:p>
        </p:txBody>
      </p:sp>
      <p:pic>
        <p:nvPicPr>
          <p:cNvPr id="378" name="Google Shape;378;p41"/>
          <p:cNvPicPr preferRelativeResize="0"/>
          <p:nvPr/>
        </p:nvPicPr>
        <p:blipFill rotWithShape="1">
          <a:blip r:embed="rId3">
            <a:alphaModFix/>
          </a:blip>
          <a:srcRect b="4210" l="2126" r="3782" t="3648"/>
          <a:stretch/>
        </p:blipFill>
        <p:spPr>
          <a:xfrm>
            <a:off x="384225" y="1505425"/>
            <a:ext cx="4249624" cy="318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1"/>
          <p:cNvPicPr preferRelativeResize="0"/>
          <p:nvPr/>
        </p:nvPicPr>
        <p:blipFill rotWithShape="1">
          <a:blip r:embed="rId4">
            <a:alphaModFix/>
          </a:blip>
          <a:srcRect b="3611" l="2877" r="4004" t="3304"/>
          <a:stretch/>
        </p:blipFill>
        <p:spPr>
          <a:xfrm>
            <a:off x="4771460" y="1604025"/>
            <a:ext cx="4033640" cy="308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/>
          <p:nvPr>
            <p:ph idx="1" type="body"/>
          </p:nvPr>
        </p:nvSpPr>
        <p:spPr>
          <a:xfrm>
            <a:off x="556050" y="1324725"/>
            <a:ext cx="8103600" cy="30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Fira Sans Extra Condensed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CK+ dataset proved to be a very useful dataset to use for creating a model using deep convolutional neural networks.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Fira Sans Extra Condensed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Both VGG19 and ResNet18 Model Architecture led to the creation of very accurate models with low loss rates.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Fira Sans Extra Condensed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models  were not perfect as both neural networks struggled slightly when distinguishing between some emotions. VGG19 struggled slightly when learning disgust, sadness, and surprise.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Fira Sans Extra Condensed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ResNet18 struggled slightly when learning anger, disgust, fear, sadness, surprise, and contempt. Therefore, when deciding which model to use for making expression predictions, VGG19 was the natural choice.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Fira Sans Extra Condensed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When predicting expressions the model struggled when the image did not have a plain background and it also struggled to distinguish between subtly different emotions when in practice on real world images.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Fira Sans Extra Condensed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Future work would focus on obtaining a larger dataset with more training data that shows a bit more variation in the expressions for each emotion and also creating a webcam app to use in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real time for individuals such as my sister-in-law.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85" name="Google Shape;385;p42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2E1B0"/>
                </a:solidFill>
              </a:rPr>
              <a:t>Conclusion</a:t>
            </a:r>
            <a:endParaRPr>
              <a:solidFill>
                <a:srgbClr val="82E1B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3"/>
          <p:cNvSpPr txBox="1"/>
          <p:nvPr>
            <p:ph type="title"/>
          </p:nvPr>
        </p:nvSpPr>
        <p:spPr>
          <a:xfrm>
            <a:off x="2199000" y="2087100"/>
            <a:ext cx="47460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82E1B0"/>
                </a:solidFill>
              </a:rPr>
              <a:t>Questions?</a:t>
            </a:r>
            <a:endParaRPr sz="4500">
              <a:solidFill>
                <a:srgbClr val="82E1B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2E1B0"/>
                </a:solidFill>
              </a:rPr>
              <a:t>Agenda</a:t>
            </a:r>
            <a:endParaRPr>
              <a:solidFill>
                <a:srgbClr val="82E1B0"/>
              </a:solidFill>
            </a:endParaRPr>
          </a:p>
        </p:txBody>
      </p:sp>
      <p:sp>
        <p:nvSpPr>
          <p:cNvPr id="254" name="Google Shape;254;p26"/>
          <p:cNvSpPr txBox="1"/>
          <p:nvPr>
            <p:ph idx="5" type="title"/>
          </p:nvPr>
        </p:nvSpPr>
        <p:spPr>
          <a:xfrm>
            <a:off x="381075" y="1594575"/>
            <a:ext cx="4116300" cy="23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Introduction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Problem Statement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Required Toolkit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Dataset Used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Neural Network Framework Used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3979150" y="1675725"/>
            <a:ext cx="4746000" cy="2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ExtraBold"/>
              <a:buChar char="●"/>
            </a:pPr>
            <a:r>
              <a:rPr lang="en" sz="1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Data Preprocessing and Model Preparation</a:t>
            </a:r>
            <a:endParaRPr sz="180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ExtraBold"/>
              <a:buChar char="●"/>
            </a:pPr>
            <a:r>
              <a:rPr lang="en" sz="1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Model Training Loop</a:t>
            </a:r>
            <a:endParaRPr sz="180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ExtraBold"/>
              <a:buChar char="●"/>
            </a:pPr>
            <a:r>
              <a:rPr lang="en" sz="1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Model Architectures</a:t>
            </a:r>
            <a:endParaRPr sz="180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ExtraBold"/>
              <a:buChar char="●"/>
            </a:pPr>
            <a:r>
              <a:rPr lang="en" sz="1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Model Results</a:t>
            </a:r>
            <a:endParaRPr sz="180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ExtraBold"/>
              <a:buChar char="●"/>
            </a:pPr>
            <a:r>
              <a:rPr lang="en" sz="1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Prediction Examples</a:t>
            </a:r>
            <a:endParaRPr sz="180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2E1B0"/>
                </a:solidFill>
              </a:rPr>
              <a:t>Introduction.</a:t>
            </a:r>
            <a:endParaRPr>
              <a:solidFill>
                <a:srgbClr val="82E1B0"/>
              </a:solidFill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7669525" y="4777750"/>
            <a:ext cx="13830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Image Source: freepik.com</a:t>
            </a:r>
            <a:endParaRPr sz="9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62" name="Google Shape;2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325" y="1293000"/>
            <a:ext cx="4705844" cy="307874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 txBox="1"/>
          <p:nvPr>
            <p:ph idx="1" type="body"/>
          </p:nvPr>
        </p:nvSpPr>
        <p:spPr>
          <a:xfrm>
            <a:off x="309575" y="1512800"/>
            <a:ext cx="35175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Individuals</a:t>
            </a:r>
            <a:r>
              <a:rPr lang="en" sz="1300"/>
              <a:t> on the autism </a:t>
            </a:r>
            <a:r>
              <a:rPr lang="en" sz="1300"/>
              <a:t>spectrum</a:t>
            </a:r>
            <a:r>
              <a:rPr lang="en" sz="1300"/>
              <a:t> often struggle understand others emotions through their facial expressions and other features.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What if there was a way to detect emotion based off of facial expressions to help individuals on the autism spectrum identify how others feel?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/>
          <p:nvPr>
            <p:ph idx="1" type="body"/>
          </p:nvPr>
        </p:nvSpPr>
        <p:spPr>
          <a:xfrm>
            <a:off x="515950" y="1389075"/>
            <a:ext cx="81915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Utilize pre-classified images to train a model for the purpose of facial expression recognition using a deep convolutional neural network.</a:t>
            </a:r>
            <a:endParaRPr sz="2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9" name="Google Shape;269;p28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2E1B0"/>
                </a:solidFill>
              </a:rPr>
              <a:t>Problem Statement</a:t>
            </a:r>
            <a:endParaRPr>
              <a:solidFill>
                <a:srgbClr val="82E1B0"/>
              </a:solidFill>
            </a:endParaRPr>
          </a:p>
        </p:txBody>
      </p:sp>
      <p:sp>
        <p:nvSpPr>
          <p:cNvPr id="270" name="Google Shape;270;p28"/>
          <p:cNvSpPr txBox="1"/>
          <p:nvPr/>
        </p:nvSpPr>
        <p:spPr>
          <a:xfrm>
            <a:off x="516050" y="3336325"/>
            <a:ext cx="8191500" cy="12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Deep learning excels in recognizing objects in images as it’s implemented using 3 or more layers of artificial neural networks where each layer is responsible for extracting one or more feature of the image.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" name="Google Shape;271;p28"/>
          <p:cNvSpPr txBox="1"/>
          <p:nvPr>
            <p:ph type="title"/>
          </p:nvPr>
        </p:nvSpPr>
        <p:spPr>
          <a:xfrm>
            <a:off x="548775" y="2811075"/>
            <a:ext cx="581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82E1B0"/>
                </a:solidFill>
              </a:rPr>
              <a:t>Why use a deep convolutional neural network for this task?</a:t>
            </a:r>
            <a:endParaRPr sz="1700">
              <a:solidFill>
                <a:srgbClr val="82E1B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/>
          <p:nvPr>
            <p:ph idx="1" type="body"/>
          </p:nvPr>
        </p:nvSpPr>
        <p:spPr>
          <a:xfrm>
            <a:off x="403875" y="1232250"/>
            <a:ext cx="4494300" cy="3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Pre-Classified Data (CK+ Data Set)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Neural Network Framework (Pytorch)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OpenCV (Computer Vision Library)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Matplotlib library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Numpy library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Model Architecture  (VGG19 &amp; ResNet18)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NVIDIA CUDA Capable Graphics Card with at least 6GB Memory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Windows or Linux OS Computer</a:t>
            </a:r>
            <a:endParaRPr/>
          </a:p>
        </p:txBody>
      </p:sp>
      <p:sp>
        <p:nvSpPr>
          <p:cNvPr id="277" name="Google Shape;277;p29"/>
          <p:cNvSpPr txBox="1"/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2E1B0"/>
                </a:solidFill>
              </a:rPr>
              <a:t>What I Need - Toolkit</a:t>
            </a:r>
            <a:endParaRPr>
              <a:solidFill>
                <a:srgbClr val="82E1B0"/>
              </a:solidFill>
            </a:endParaRPr>
          </a:p>
        </p:txBody>
      </p:sp>
      <p:pic>
        <p:nvPicPr>
          <p:cNvPr id="278" name="Google Shape;278;p29"/>
          <p:cNvPicPr preferRelativeResize="0"/>
          <p:nvPr/>
        </p:nvPicPr>
        <p:blipFill rotWithShape="1">
          <a:blip r:embed="rId3">
            <a:alphaModFix/>
          </a:blip>
          <a:srcRect b="19895" l="10410" r="8703" t="19816"/>
          <a:stretch/>
        </p:blipFill>
        <p:spPr>
          <a:xfrm>
            <a:off x="4983475" y="1634475"/>
            <a:ext cx="3097530" cy="230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idx="1" type="body"/>
          </p:nvPr>
        </p:nvSpPr>
        <p:spPr>
          <a:xfrm>
            <a:off x="460750" y="1754375"/>
            <a:ext cx="5103300" cy="27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Fira Sans Extra Condensed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Compiled by Jeffrey Cohn, and Takeo Kanade at Carnegie Mellon University Robotics Institute and The University of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Pittsburgh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Department of Psychology Respectively for Disney Research.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Fira Sans Extra Condensed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CK+ dataset is an extension of the CK dataset.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Fira Sans Extra Condensed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original dataset contains 327 labeled facial videos.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Fira Sans Extra Condensed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dataset used here is composed of the last three frames from each video in the CK+ dataset, therefore it contains a total of 981 facial expressions.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Fira Sans Extra Condensed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Not original dataset used in project modeling.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4" name="Google Shape;284;p30"/>
          <p:cNvSpPr txBox="1"/>
          <p:nvPr>
            <p:ph type="title"/>
          </p:nvPr>
        </p:nvSpPr>
        <p:spPr>
          <a:xfrm>
            <a:off x="672350" y="436450"/>
            <a:ext cx="794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2E1B0"/>
                </a:solidFill>
              </a:rPr>
              <a:t>Pre-Classified Data - Cohn-Kanade+ (CK+) Data Set</a:t>
            </a:r>
            <a:endParaRPr>
              <a:solidFill>
                <a:srgbClr val="82E1B0"/>
              </a:solidFill>
            </a:endParaRPr>
          </a:p>
        </p:txBody>
      </p:sp>
      <p:pic>
        <p:nvPicPr>
          <p:cNvPr id="285" name="Google Shape;2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225" y="3595259"/>
            <a:ext cx="965400" cy="797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6225" y="1468750"/>
            <a:ext cx="965400" cy="797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425" y="3595259"/>
            <a:ext cx="965400" cy="797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3425" y="1468750"/>
            <a:ext cx="965400" cy="797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76225" y="2532005"/>
            <a:ext cx="965400" cy="797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3425" y="2532005"/>
            <a:ext cx="965400" cy="797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/>
          <p:nvPr>
            <p:ph idx="1" type="body"/>
          </p:nvPr>
        </p:nvSpPr>
        <p:spPr>
          <a:xfrm>
            <a:off x="672350" y="1177525"/>
            <a:ext cx="2994300" cy="23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1. PyTorch is Pythonic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2. Easy to learn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3. Higher developer productivity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4. Easy debugging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5. Data Parallelism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1"/>
          <p:cNvSpPr txBox="1"/>
          <p:nvPr>
            <p:ph type="title"/>
          </p:nvPr>
        </p:nvSpPr>
        <p:spPr>
          <a:xfrm>
            <a:off x="672350" y="362850"/>
            <a:ext cx="705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2E1B0"/>
                </a:solidFill>
              </a:rPr>
              <a:t>Neural Network Framework - Pytorch</a:t>
            </a:r>
            <a:endParaRPr>
              <a:solidFill>
                <a:srgbClr val="82E1B0"/>
              </a:solidFill>
            </a:endParaRPr>
          </a:p>
        </p:txBody>
      </p:sp>
      <p:sp>
        <p:nvSpPr>
          <p:cNvPr id="297" name="Google Shape;297;p31"/>
          <p:cNvSpPr txBox="1"/>
          <p:nvPr>
            <p:ph type="title"/>
          </p:nvPr>
        </p:nvSpPr>
        <p:spPr>
          <a:xfrm>
            <a:off x="579450" y="3515125"/>
            <a:ext cx="581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82E1B0"/>
                </a:solidFill>
              </a:rPr>
              <a:t>NVIDIA CUDA Capable Graphics Card with at least 6GB Memory</a:t>
            </a:r>
            <a:endParaRPr sz="1700">
              <a:solidFill>
                <a:srgbClr val="82E1B0"/>
              </a:solidFill>
            </a:endParaRPr>
          </a:p>
        </p:txBody>
      </p:sp>
      <p:pic>
        <p:nvPicPr>
          <p:cNvPr id="298" name="Google Shape;2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2150" y="2897812"/>
            <a:ext cx="1809750" cy="180732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 txBox="1"/>
          <p:nvPr/>
        </p:nvSpPr>
        <p:spPr>
          <a:xfrm>
            <a:off x="613300" y="4087825"/>
            <a:ext cx="409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EVGA GeForce GTX 1660 SC Ultra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00" name="Google Shape;300;p31"/>
          <p:cNvPicPr preferRelativeResize="0"/>
          <p:nvPr/>
        </p:nvPicPr>
        <p:blipFill rotWithShape="1">
          <a:blip r:embed="rId4">
            <a:alphaModFix/>
          </a:blip>
          <a:srcRect b="20658" l="0" r="0" t="19891"/>
          <a:stretch/>
        </p:blipFill>
        <p:spPr>
          <a:xfrm>
            <a:off x="6143650" y="1403100"/>
            <a:ext cx="2569749" cy="76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/>
          <p:nvPr>
            <p:ph idx="1" type="body"/>
          </p:nvPr>
        </p:nvSpPr>
        <p:spPr>
          <a:xfrm>
            <a:off x="310725" y="1684525"/>
            <a:ext cx="43011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Extra Condensed"/>
              <a:buChar char="●"/>
            </a:pPr>
            <a:r>
              <a:rPr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Read images as pixel arrays for 48 x 48 pixel images for each emotion.</a:t>
            </a:r>
            <a:endParaRPr sz="1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Extra Condensed"/>
              <a:buChar char="●"/>
            </a:pPr>
            <a:r>
              <a:rPr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Flattened the arrays into an integer list.</a:t>
            </a:r>
            <a:endParaRPr sz="1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Extra Condensed"/>
              <a:buChar char="●"/>
            </a:pPr>
            <a:r>
              <a:rPr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Scaled data by a factor of 3 (limited by GPU memory).</a:t>
            </a:r>
            <a:endParaRPr sz="1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Extra Condensed"/>
              <a:buChar char="●"/>
            </a:pPr>
            <a:r>
              <a:rPr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Create </a:t>
            </a:r>
            <a:r>
              <a:rPr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training</a:t>
            </a:r>
            <a:r>
              <a:rPr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dataset from a random ⅓ of all images.</a:t>
            </a:r>
            <a:endParaRPr sz="1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Extra Condensed"/>
              <a:buChar char="●"/>
            </a:pPr>
            <a:r>
              <a:rPr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Setup augmentation by creating random variation transformations.</a:t>
            </a:r>
            <a:endParaRPr sz="1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Extra Condensed"/>
              <a:buChar char="●"/>
            </a:pPr>
            <a:r>
              <a:rPr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Set up 10 Fold K-Fold cross validation.</a:t>
            </a:r>
            <a:endParaRPr sz="1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6" name="Google Shape;306;p32"/>
          <p:cNvSpPr txBox="1"/>
          <p:nvPr>
            <p:ph type="title"/>
          </p:nvPr>
        </p:nvSpPr>
        <p:spPr>
          <a:xfrm>
            <a:off x="672350" y="436450"/>
            <a:ext cx="750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2E1B0"/>
                </a:solidFill>
              </a:rPr>
              <a:t>Data Preprocessing and Preparing Model</a:t>
            </a:r>
            <a:endParaRPr>
              <a:solidFill>
                <a:srgbClr val="82E1B0"/>
              </a:solidFill>
            </a:endParaRPr>
          </a:p>
        </p:txBody>
      </p:sp>
      <p:pic>
        <p:nvPicPr>
          <p:cNvPr id="307" name="Google Shape;3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950" y="1725400"/>
            <a:ext cx="4010252" cy="210419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2"/>
          <p:cNvSpPr txBox="1"/>
          <p:nvPr/>
        </p:nvSpPr>
        <p:spPr>
          <a:xfrm>
            <a:off x="4999675" y="3891550"/>
            <a:ext cx="35388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Example of random image data transformations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 txBox="1"/>
          <p:nvPr>
            <p:ph type="title"/>
          </p:nvPr>
        </p:nvSpPr>
        <p:spPr>
          <a:xfrm>
            <a:off x="672350" y="436450"/>
            <a:ext cx="75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2E1B0"/>
                </a:solidFill>
              </a:rPr>
              <a:t>Model Training Loop</a:t>
            </a:r>
            <a:endParaRPr>
              <a:solidFill>
                <a:srgbClr val="82E1B0"/>
              </a:solidFill>
            </a:endParaRPr>
          </a:p>
        </p:txBody>
      </p:sp>
      <p:pic>
        <p:nvPicPr>
          <p:cNvPr id="314" name="Google Shape;3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175" y="1636176"/>
            <a:ext cx="7771646" cy="26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3"/>
          <p:cNvSpPr txBox="1"/>
          <p:nvPr/>
        </p:nvSpPr>
        <p:spPr>
          <a:xfrm>
            <a:off x="911025" y="2714725"/>
            <a:ext cx="21228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Neural Network</a:t>
            </a:r>
            <a:endParaRPr b="1" sz="1600">
              <a:solidFill>
                <a:srgbClr val="FF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6" name="Google Shape;316;p33"/>
          <p:cNvSpPr txBox="1"/>
          <p:nvPr/>
        </p:nvSpPr>
        <p:spPr>
          <a:xfrm>
            <a:off x="875350" y="1926750"/>
            <a:ext cx="21228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Flattened Image Pixel Arrays</a:t>
            </a:r>
            <a:endParaRPr b="1" sz="1600">
              <a:solidFill>
                <a:srgbClr val="FF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7" name="Google Shape;317;p33"/>
          <p:cNvSpPr txBox="1"/>
          <p:nvPr/>
        </p:nvSpPr>
        <p:spPr>
          <a:xfrm>
            <a:off x="4833175" y="1526000"/>
            <a:ext cx="21228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Image Classification Label</a:t>
            </a:r>
            <a:endParaRPr b="1" sz="1600">
              <a:solidFill>
                <a:srgbClr val="FF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>
            <a:off x="3799875" y="2185400"/>
            <a:ext cx="21228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Training/Testing</a:t>
            </a:r>
            <a:endParaRPr b="1" sz="1600">
              <a:solidFill>
                <a:srgbClr val="FF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319" name="Google Shape;319;p33"/>
          <p:cNvCxnSpPr>
            <a:endCxn id="318" idx="2"/>
          </p:cNvCxnSpPr>
          <p:nvPr/>
        </p:nvCxnSpPr>
        <p:spPr>
          <a:xfrm flipH="1" rot="10800000">
            <a:off x="4832775" y="2528900"/>
            <a:ext cx="28500" cy="243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inical Case in Neurolo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9D9A"/>
      </a:accent1>
      <a:accent2>
        <a:srgbClr val="E17C78"/>
      </a:accent2>
      <a:accent3>
        <a:srgbClr val="CF6965"/>
      </a:accent3>
      <a:accent4>
        <a:srgbClr val="E7E7E7"/>
      </a:accent4>
      <a:accent5>
        <a:srgbClr val="B7B7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